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handoutMasterIdLst>
    <p:handoutMasterId r:id="rId29"/>
  </p:handoutMasterIdLst>
  <p:sldIdLst>
    <p:sldId id="267" r:id="rId2"/>
    <p:sldId id="257" r:id="rId3"/>
    <p:sldId id="279" r:id="rId4"/>
    <p:sldId id="258" r:id="rId5"/>
    <p:sldId id="259" r:id="rId6"/>
    <p:sldId id="260" r:id="rId7"/>
    <p:sldId id="269" r:id="rId8"/>
    <p:sldId id="261" r:id="rId9"/>
    <p:sldId id="280" r:id="rId10"/>
    <p:sldId id="281" r:id="rId11"/>
    <p:sldId id="262" r:id="rId12"/>
    <p:sldId id="274" r:id="rId13"/>
    <p:sldId id="275" r:id="rId14"/>
    <p:sldId id="263" r:id="rId15"/>
    <p:sldId id="264" r:id="rId16"/>
    <p:sldId id="276" r:id="rId17"/>
    <p:sldId id="273" r:id="rId18"/>
    <p:sldId id="277" r:id="rId19"/>
    <p:sldId id="271" r:id="rId20"/>
    <p:sldId id="265" r:id="rId21"/>
    <p:sldId id="278" r:id="rId22"/>
    <p:sldId id="266" r:id="rId23"/>
    <p:sldId id="272" r:id="rId24"/>
    <p:sldId id="283" r:id="rId25"/>
    <p:sldId id="282" r:id="rId26"/>
    <p:sldId id="28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3F72095-513F-4721-AE17-ABA723E04BA8}" type="datetimeFigureOut">
              <a:rPr lang="en-US" smtClean="0"/>
              <a:t>7/28/2016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B1D15CB-A661-4204-A186-6BA26DF0D20C}" type="slidenum">
              <a:rPr lang="en-US" smtClean="0"/>
              <a:t>0</a:t>
            </a:fld>
            <a:endParaRPr lang="en-US"/>
          </a:p>
        </p:txBody>
      </p:sp>
    </p:spTree>
    <p:extLst>
      <p:ext uri="{BB962C8B-B14F-4D97-AF65-F5344CB8AC3E}">
        <p14:creationId xmlns:p14="http://schemas.microsoft.com/office/powerpoint/2010/main" val="451477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07BC5EF-82A4-4C6E-AC77-66B9AE758842}" type="datetimeFigureOut">
              <a:rPr lang="en-US" smtClean="0"/>
              <a:t>7/28/2016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EE2D6F5-1EC6-408E-BC90-9A9CE7434185}" type="slidenum">
              <a:rPr lang="en-US" smtClean="0"/>
              <a:t>‹#›</a:t>
            </a:fld>
            <a:endParaRPr lang="en-US"/>
          </a:p>
        </p:txBody>
      </p:sp>
    </p:spTree>
    <p:extLst>
      <p:ext uri="{BB962C8B-B14F-4D97-AF65-F5344CB8AC3E}">
        <p14:creationId xmlns:p14="http://schemas.microsoft.com/office/powerpoint/2010/main" val="1247130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E2D6F5-1EC6-408E-BC90-9A9CE7434185}" type="slidenum">
              <a:rPr lang="en-US" smtClean="0"/>
              <a:t>12</a:t>
            </a:fld>
            <a:endParaRPr lang="en-US"/>
          </a:p>
        </p:txBody>
      </p:sp>
    </p:spTree>
    <p:extLst>
      <p:ext uri="{BB962C8B-B14F-4D97-AF65-F5344CB8AC3E}">
        <p14:creationId xmlns:p14="http://schemas.microsoft.com/office/powerpoint/2010/main" val="360111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E2D6F5-1EC6-408E-BC90-9A9CE7434185}" type="slidenum">
              <a:rPr lang="en-US" smtClean="0"/>
              <a:t>25</a:t>
            </a:fld>
            <a:endParaRPr lang="en-US"/>
          </a:p>
        </p:txBody>
      </p:sp>
    </p:spTree>
    <p:extLst>
      <p:ext uri="{BB962C8B-B14F-4D97-AF65-F5344CB8AC3E}">
        <p14:creationId xmlns:p14="http://schemas.microsoft.com/office/powerpoint/2010/main" val="374896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4012A208-4ED3-417A-A8FF-C0A4E5BB2AEF}"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284734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27208-52EA-4432-9654-1D15ACF84E2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85354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2206989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721077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3253060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40251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3488795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2492066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67206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367508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7208-52EA-4432-9654-1D15ACF84E23}"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98779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327208-52EA-4432-9654-1D15ACF84E2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58011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327208-52EA-4432-9654-1D15ACF84E23}"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932546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327208-52EA-4432-9654-1D15ACF84E23}"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69252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27208-52EA-4432-9654-1D15ACF84E23}"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365514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27208-52EA-4432-9654-1D15ACF84E2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127381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327208-52EA-4432-9654-1D15ACF84E23}"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2A208-4ED3-417A-A8FF-C0A4E5BB2AEF}" type="slidenum">
              <a:rPr lang="en-US" smtClean="0"/>
              <a:t>‹#›</a:t>
            </a:fld>
            <a:endParaRPr lang="en-US"/>
          </a:p>
        </p:txBody>
      </p:sp>
    </p:spTree>
    <p:extLst>
      <p:ext uri="{BB962C8B-B14F-4D97-AF65-F5344CB8AC3E}">
        <p14:creationId xmlns:p14="http://schemas.microsoft.com/office/powerpoint/2010/main" val="400281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327208-52EA-4432-9654-1D15ACF84E23}" type="datetimeFigureOut">
              <a:rPr lang="en-US" smtClean="0"/>
              <a:t>7/28/2016</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012A208-4ED3-417A-A8FF-C0A4E5BB2AEF}" type="slidenum">
              <a:rPr lang="en-US" smtClean="0"/>
              <a:t>‹#›</a:t>
            </a:fld>
            <a:endParaRPr lang="en-US"/>
          </a:p>
        </p:txBody>
      </p:sp>
      <p:pic>
        <p:nvPicPr>
          <p:cNvPr id="21" name="Picture 20"/>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219200" y="153565"/>
            <a:ext cx="2926083" cy="640080"/>
          </a:xfrm>
          <a:prstGeom prst="rect">
            <a:avLst/>
          </a:prstGeom>
        </p:spPr>
      </p:pic>
      <p:pic>
        <p:nvPicPr>
          <p:cNvPr id="22" name="Picture 21"/>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881468" y="153565"/>
            <a:ext cx="1097280" cy="1097280"/>
          </a:xfrm>
          <a:prstGeom prst="rect">
            <a:avLst/>
          </a:prstGeom>
        </p:spPr>
      </p:pic>
    </p:spTree>
    <p:extLst>
      <p:ext uri="{BB962C8B-B14F-4D97-AF65-F5344CB8AC3E}">
        <p14:creationId xmlns:p14="http://schemas.microsoft.com/office/powerpoint/2010/main" val="28780661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www.theifab.com/"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tatic-3eb8.kxcdn.com/assets/documents/IFAB_laws_of_the_game_practical_guidelines.pdf" TargetMode="External"/><Relationship Id="rId2" Type="http://schemas.openxmlformats.org/officeDocument/2006/relationships/hyperlink" Target="http://static-3eb8.kxcdn.com/assets/documents/IFAB_laws_of_the_game_changes.pdf" TargetMode="External"/><Relationship Id="rId1" Type="http://schemas.openxmlformats.org/officeDocument/2006/relationships/slideLayout" Target="../slideLayouts/slideLayout7.xml"/><Relationship Id="rId4" Type="http://schemas.openxmlformats.org/officeDocument/2006/relationships/hyperlink" Target="http://static-3eb8.kxcdn.com/assets/documents/IFAB_laws_of_the_game_glossary.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676400"/>
            <a:ext cx="6509868" cy="4462760"/>
          </a:xfrm>
          <a:prstGeom prst="rect">
            <a:avLst/>
          </a:prstGeom>
          <a:noFill/>
        </p:spPr>
        <p:txBody>
          <a:bodyPr wrap="square" rtlCol="0">
            <a:spAutoFit/>
          </a:bodyPr>
          <a:lstStyle/>
          <a:p>
            <a:pPr algn="ctr"/>
            <a:r>
              <a:rPr lang="en-US" sz="4400" b="1" dirty="0"/>
              <a:t>2016/17 IFAB Revised</a:t>
            </a:r>
          </a:p>
          <a:p>
            <a:pPr algn="ctr"/>
            <a:r>
              <a:rPr lang="en-US" sz="4400" b="1" dirty="0"/>
              <a:t>Laws of the Game</a:t>
            </a:r>
          </a:p>
          <a:p>
            <a:pPr algn="ctr"/>
            <a:endParaRPr lang="en-US" sz="4400" b="1" dirty="0"/>
          </a:p>
          <a:p>
            <a:pPr algn="ctr"/>
            <a:r>
              <a:rPr lang="en-US" sz="4400" b="1" i="1" dirty="0"/>
              <a:t>Summary</a:t>
            </a:r>
          </a:p>
          <a:p>
            <a:pPr algn="ctr"/>
            <a:endParaRPr lang="en-US" b="1" i="1" dirty="0"/>
          </a:p>
          <a:p>
            <a:pPr algn="ctr"/>
            <a:r>
              <a:rPr lang="en-US" i="1" dirty="0"/>
              <a:t>(This is in no way meant to be used as a complete presentation of the changes to the IFAB Laws of the Game.  The wording for the Law summary was taken directly from the IFAB document: “Outline summary of Law changes.”  Significant changes have been </a:t>
            </a:r>
            <a:r>
              <a:rPr lang="en-US" b="1" i="1" dirty="0"/>
              <a:t>boldfaced</a:t>
            </a:r>
            <a:r>
              <a:rPr lang="en-US" i="1" dirty="0"/>
              <a:t> by the NTX SDI.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53565"/>
            <a:ext cx="2926083" cy="6400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1468" y="153565"/>
            <a:ext cx="1097280" cy="1097280"/>
          </a:xfrm>
          <a:prstGeom prst="rect">
            <a:avLst/>
          </a:prstGeom>
        </p:spPr>
      </p:pic>
    </p:spTree>
    <p:extLst>
      <p:ext uri="{BB962C8B-B14F-4D97-AF65-F5344CB8AC3E}">
        <p14:creationId xmlns:p14="http://schemas.microsoft.com/office/powerpoint/2010/main" val="200391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7800"/>
            <a:ext cx="8305800" cy="4678204"/>
          </a:xfrm>
          <a:prstGeom prst="rect">
            <a:avLst/>
          </a:prstGeom>
        </p:spPr>
        <p:txBody>
          <a:bodyPr wrap="square">
            <a:spAutoFit/>
          </a:bodyPr>
          <a:lstStyle/>
          <a:p>
            <a:r>
              <a:rPr lang="en-US" dirty="0"/>
              <a:t> </a:t>
            </a:r>
            <a:r>
              <a:rPr lang="en-US" b="1" dirty="0"/>
              <a:t>              </a:t>
            </a:r>
            <a:endParaRPr lang="en-US" sz="2800" b="1" dirty="0"/>
          </a:p>
          <a:p>
            <a:r>
              <a:rPr lang="en-US" sz="2800" b="1" cap="all" dirty="0"/>
              <a:t>           LAW 8 – The Start and restart of play</a:t>
            </a:r>
          </a:p>
          <a:p>
            <a:endParaRPr lang="en-US" sz="2800" b="1" dirty="0"/>
          </a:p>
          <a:p>
            <a:pPr marL="342900" lvl="0" indent="-342900" fontAlgn="auto">
              <a:buFont typeface="Arial" panose="020B0604020202020204" pitchFamily="34" charset="0"/>
              <a:buChar char="•"/>
            </a:pPr>
            <a:r>
              <a:rPr lang="en-US" sz="2800" dirty="0"/>
              <a:t>Ball must </a:t>
            </a:r>
            <a:r>
              <a:rPr lang="en-US" sz="2800" u="sng" dirty="0"/>
              <a:t>clearly move </a:t>
            </a:r>
            <a:r>
              <a:rPr lang="en-US" sz="2800" dirty="0"/>
              <a:t>to be in play for all kicked restarts</a:t>
            </a:r>
          </a:p>
          <a:p>
            <a:pPr marL="342900" lvl="0" indent="-342900" fontAlgn="auto">
              <a:buFont typeface="Arial" panose="020B0604020202020204" pitchFamily="34" charset="0"/>
              <a:buChar char="•"/>
            </a:pPr>
            <a:r>
              <a:rPr lang="en-US" sz="2800" b="1" dirty="0">
                <a:solidFill>
                  <a:srgbClr val="FF0000"/>
                </a:solidFill>
              </a:rPr>
              <a:t>Kick off </a:t>
            </a:r>
            <a:r>
              <a:rPr lang="en-US" sz="2800" b="1" dirty="0"/>
              <a:t>– the ball is in play when it is kicked and clearly moves </a:t>
            </a:r>
            <a:r>
              <a:rPr lang="en-US" sz="2800" u="sng" dirty="0"/>
              <a:t>(it no longer has to move forward)</a:t>
            </a:r>
          </a:p>
          <a:p>
            <a:pPr marL="342900" lvl="0" indent="-342900" fontAlgn="auto">
              <a:buFont typeface="Arial" panose="020B0604020202020204" pitchFamily="34" charset="0"/>
              <a:buChar char="•"/>
            </a:pPr>
            <a:r>
              <a:rPr lang="en-US" sz="2800" dirty="0"/>
              <a:t>Referee can not ‘manufacture’ outcome of a dropped ball </a:t>
            </a:r>
          </a:p>
          <a:p>
            <a:pPr marL="342900" lvl="0" indent="-342900" fontAlgn="auto">
              <a:buFont typeface="Arial" panose="020B0604020202020204" pitchFamily="34" charset="0"/>
              <a:buChar char="•"/>
            </a:pPr>
            <a:r>
              <a:rPr lang="en-US" sz="2800" b="1" dirty="0"/>
              <a:t>Dropped ball </a:t>
            </a:r>
            <a:r>
              <a:rPr lang="en-US" sz="2800" b="1" dirty="0">
                <a:solidFill>
                  <a:srgbClr val="FF0000"/>
                </a:solidFill>
              </a:rPr>
              <a:t>must touch at least two players </a:t>
            </a:r>
            <a:r>
              <a:rPr lang="en-US" sz="2800" b="1" dirty="0"/>
              <a:t>before a goal may be scored</a:t>
            </a:r>
            <a:r>
              <a:rPr lang="en-US" b="1" dirty="0"/>
              <a:t>.</a:t>
            </a:r>
          </a:p>
        </p:txBody>
      </p:sp>
    </p:spTree>
    <p:extLst>
      <p:ext uri="{BB962C8B-B14F-4D97-AF65-F5344CB8AC3E}">
        <p14:creationId xmlns:p14="http://schemas.microsoft.com/office/powerpoint/2010/main" val="1764897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667000"/>
            <a:ext cx="9067799" cy="2000548"/>
          </a:xfrm>
          <a:prstGeom prst="rect">
            <a:avLst/>
          </a:prstGeom>
        </p:spPr>
        <p:txBody>
          <a:bodyPr wrap="square">
            <a:spAutoFit/>
          </a:bodyPr>
          <a:lstStyle/>
          <a:p>
            <a:pPr algn="ctr"/>
            <a:r>
              <a:rPr lang="en-US" sz="2800" b="1" cap="all" dirty="0"/>
              <a:t>LAW 9 – The Ball In and Out of Play</a:t>
            </a:r>
            <a:endParaRPr lang="en-US" sz="2800" b="1" dirty="0"/>
          </a:p>
          <a:p>
            <a:pPr marL="342900" lvl="0" indent="-342900" fontAlgn="auto">
              <a:buFont typeface="Arial" panose="020B0604020202020204" pitchFamily="34" charset="0"/>
              <a:buChar char="•"/>
            </a:pPr>
            <a:r>
              <a:rPr lang="en-US" sz="2400" dirty="0"/>
              <a:t>If a ball rebounds off a match official it is in play unless it wholly passed over a boundary line</a:t>
            </a:r>
            <a:endParaRPr lang="en-US" sz="2400" b="1" dirty="0"/>
          </a:p>
          <a:p>
            <a:r>
              <a:rPr lang="en-US" sz="2400" dirty="0"/>
              <a:t> </a:t>
            </a:r>
            <a:endParaRPr lang="en-US" sz="2400" b="1" dirty="0"/>
          </a:p>
          <a:p>
            <a:pPr marL="342900" lvl="0" indent="-342900" fontAlgn="auto">
              <a:buFont typeface="Arial" panose="020B0604020202020204" pitchFamily="34" charset="0"/>
              <a:buChar char="•"/>
            </a:pPr>
            <a:endParaRPr lang="en-US" sz="2400" b="1" dirty="0"/>
          </a:p>
        </p:txBody>
      </p:sp>
    </p:spTree>
    <p:extLst>
      <p:ext uri="{BB962C8B-B14F-4D97-AF65-F5344CB8AC3E}">
        <p14:creationId xmlns:p14="http://schemas.microsoft.com/office/powerpoint/2010/main" val="2638529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19200"/>
            <a:ext cx="7848600" cy="3785652"/>
          </a:xfrm>
          <a:prstGeom prst="rect">
            <a:avLst/>
          </a:prstGeom>
        </p:spPr>
        <p:txBody>
          <a:bodyPr wrap="square" anchor="t">
            <a:spAutoFit/>
          </a:bodyPr>
          <a:lstStyle/>
          <a:p>
            <a:pPr algn="ctr"/>
            <a:r>
              <a:rPr lang="en-GB" sz="2400" b="1" cap="all" dirty="0"/>
              <a:t>LAW 10 – DETERMINING THE OUTCOME OF A MATCH (new title)</a:t>
            </a:r>
            <a:endParaRPr lang="en-US" sz="2400" b="1" dirty="0"/>
          </a:p>
          <a:p>
            <a:pPr algn="ctr"/>
            <a:r>
              <a:rPr lang="en-US" sz="2400" dirty="0"/>
              <a:t>Kicks from the penalty mark: </a:t>
            </a:r>
            <a:endParaRPr lang="en-US" sz="2400" b="1" dirty="0"/>
          </a:p>
          <a:p>
            <a:pPr marL="342900" indent="-342900">
              <a:buFont typeface="Arial" panose="020B0604020202020204" pitchFamily="34" charset="0"/>
              <a:buChar char="•"/>
            </a:pPr>
            <a:r>
              <a:rPr lang="en-GB" sz="2400" b="1" dirty="0">
                <a:solidFill>
                  <a:srgbClr val="FF0000"/>
                </a:solidFill>
              </a:rPr>
              <a:t>Referee tosses coin to choose goal </a:t>
            </a:r>
            <a:r>
              <a:rPr lang="en-GB" sz="2400" b="1" dirty="0"/>
              <a:t>(unless weather, safety, </a:t>
            </a:r>
            <a:r>
              <a:rPr lang="en-GB" sz="2400" b="1" dirty="0" err="1"/>
              <a:t>etc</a:t>
            </a:r>
            <a:r>
              <a:rPr lang="en-GB" sz="2400" dirty="0"/>
              <a:t>…) (</a:t>
            </a:r>
            <a:r>
              <a:rPr lang="en-GB" sz="2400" b="1" u="sng" dirty="0">
                <a:solidFill>
                  <a:srgbClr val="0070C0"/>
                </a:solidFill>
              </a:rPr>
              <a:t>second coin toss </a:t>
            </a:r>
            <a:r>
              <a:rPr lang="en-GB" sz="2400" dirty="0"/>
              <a:t>for captains to determine order of kicks.)</a:t>
            </a:r>
            <a:endParaRPr lang="en-US" sz="2400" b="1" dirty="0"/>
          </a:p>
          <a:p>
            <a:pPr marL="342900" indent="-342900">
              <a:buFont typeface="Arial" panose="020B0604020202020204" pitchFamily="34" charset="0"/>
              <a:buChar char="•"/>
            </a:pPr>
            <a:r>
              <a:rPr lang="en-GB" sz="2400" dirty="0"/>
              <a:t>Player temporarily off the field (e.g. injured) at final whistle can take part in the kick</a:t>
            </a:r>
            <a:endParaRPr lang="en-US" sz="2400" b="1" dirty="0"/>
          </a:p>
          <a:p>
            <a:pPr marL="342900" indent="-342900">
              <a:buFont typeface="Arial" panose="020B0604020202020204" pitchFamily="34" charset="0"/>
              <a:buChar char="•"/>
            </a:pPr>
            <a:r>
              <a:rPr lang="en-GB" sz="2400" b="1" dirty="0">
                <a:solidFill>
                  <a:srgbClr val="FF0000"/>
                </a:solidFill>
              </a:rPr>
              <a:t>Both teams must have same number of players before and during the kicks </a:t>
            </a:r>
            <a:endParaRPr lang="en-US" sz="2400" b="1" dirty="0">
              <a:solidFill>
                <a:srgbClr val="FF0000"/>
              </a:solidFill>
            </a:endParaRPr>
          </a:p>
        </p:txBody>
      </p:sp>
    </p:spTree>
    <p:extLst>
      <p:ext uri="{BB962C8B-B14F-4D97-AF65-F5344CB8AC3E}">
        <p14:creationId xmlns:p14="http://schemas.microsoft.com/office/powerpoint/2010/main" val="222707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295400"/>
            <a:ext cx="6172200" cy="3785652"/>
          </a:xfrm>
          <a:prstGeom prst="rect">
            <a:avLst/>
          </a:prstGeom>
        </p:spPr>
        <p:txBody>
          <a:bodyPr wrap="square" anchor="t">
            <a:spAutoFit/>
          </a:bodyPr>
          <a:lstStyle/>
          <a:p>
            <a:pPr algn="ctr"/>
            <a:r>
              <a:rPr lang="en-GB" sz="2400" b="1" cap="all" dirty="0"/>
              <a:t>LAW 10 – DETERMINING THE OUTCOME OF A MATCH (new title)</a:t>
            </a:r>
            <a:endParaRPr lang="en-US" sz="2400" dirty="0"/>
          </a:p>
          <a:p>
            <a:pPr algn="ctr"/>
            <a:r>
              <a:rPr lang="en-US" sz="2400" dirty="0"/>
              <a:t>Kicks from the penalty mark: </a:t>
            </a:r>
          </a:p>
          <a:p>
            <a:pPr algn="ctr"/>
            <a:endParaRPr lang="en-US" sz="2400" dirty="0"/>
          </a:p>
          <a:p>
            <a:pPr marL="342900" indent="-342900">
              <a:buFont typeface="Arial" panose="020B0604020202020204" pitchFamily="34" charset="0"/>
              <a:buChar char="•"/>
            </a:pPr>
            <a:r>
              <a:rPr lang="en-GB" sz="2400" dirty="0"/>
              <a:t>Referees do not need to know the names or order of kickers – just numbers</a:t>
            </a:r>
          </a:p>
          <a:p>
            <a:pPr marL="342900" indent="-342900">
              <a:buFont typeface="Arial" panose="020B0604020202020204" pitchFamily="34" charset="0"/>
              <a:buChar char="•"/>
            </a:pPr>
            <a:r>
              <a:rPr lang="en-GB" sz="2400" dirty="0"/>
              <a:t>Goalkeeper (who can no longer continue) can be replaced at any time </a:t>
            </a:r>
            <a:endParaRPr lang="en-US" sz="2400" dirty="0"/>
          </a:p>
          <a:p>
            <a:pPr marL="342900" indent="-342900">
              <a:buFont typeface="Arial" panose="020B0604020202020204" pitchFamily="34" charset="0"/>
              <a:buChar char="•"/>
            </a:pPr>
            <a:r>
              <a:rPr lang="en-GB" sz="2400" dirty="0"/>
              <a:t>Kicks not delayed if player leaves the field; if not back in time kick is forfeited </a:t>
            </a:r>
            <a:endParaRPr lang="en-US" sz="2400" dirty="0"/>
          </a:p>
        </p:txBody>
      </p:sp>
    </p:spTree>
    <p:extLst>
      <p:ext uri="{BB962C8B-B14F-4D97-AF65-F5344CB8AC3E}">
        <p14:creationId xmlns:p14="http://schemas.microsoft.com/office/powerpoint/2010/main" val="2501579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066800"/>
            <a:ext cx="7924800" cy="4031873"/>
          </a:xfrm>
          <a:prstGeom prst="rect">
            <a:avLst/>
          </a:prstGeom>
        </p:spPr>
        <p:txBody>
          <a:bodyPr wrap="square" anchor="t">
            <a:spAutoFit/>
          </a:bodyPr>
          <a:lstStyle/>
          <a:p>
            <a:pPr algn="ctr"/>
            <a:r>
              <a:rPr lang="en-GB" sz="3200" b="1" cap="all" dirty="0"/>
              <a:t>LAW 11 – Offside</a:t>
            </a:r>
          </a:p>
          <a:p>
            <a:pPr algn="ctr"/>
            <a:endParaRPr lang="en-US" sz="3200" b="1" dirty="0"/>
          </a:p>
          <a:p>
            <a:pPr marL="342900" lvl="0" indent="-342900" fontAlgn="auto">
              <a:buFont typeface="Arial" panose="020B0604020202020204" pitchFamily="34" charset="0"/>
              <a:buChar char="•"/>
            </a:pPr>
            <a:r>
              <a:rPr lang="en-US" sz="2400" b="1" dirty="0"/>
              <a:t>Halfway line ‘neutral’ for offside; player must be in opponents’ half</a:t>
            </a:r>
          </a:p>
          <a:p>
            <a:pPr lvl="0" fontAlgn="auto"/>
            <a:endParaRPr lang="en-US" sz="2400" b="1" dirty="0"/>
          </a:p>
          <a:p>
            <a:pPr marL="342900" indent="-342900">
              <a:buFont typeface="Arial" panose="020B0604020202020204" pitchFamily="34" charset="0"/>
              <a:buChar char="•"/>
            </a:pPr>
            <a:r>
              <a:rPr lang="en-US" sz="2400" b="1" dirty="0"/>
              <a:t>Offside FK always taken where offense occurs</a:t>
            </a:r>
          </a:p>
          <a:p>
            <a:pPr lvl="0" fontAlgn="auto"/>
            <a:endParaRPr lang="en-US" sz="2400" b="1" dirty="0"/>
          </a:p>
          <a:p>
            <a:pPr lvl="0" fontAlgn="auto"/>
            <a:endParaRPr lang="en-US" sz="2400" b="1" dirty="0"/>
          </a:p>
          <a:p>
            <a:endParaRPr lang="en-US" sz="2400" b="1" cap="all" dirty="0"/>
          </a:p>
          <a:p>
            <a:pPr marL="342900" lvl="0" indent="-342900" fontAlgn="auto">
              <a:buFont typeface="Arial" panose="020B0604020202020204" pitchFamily="34" charset="0"/>
              <a:buChar char="•"/>
            </a:pPr>
            <a:endParaRPr lang="en-US" sz="2400" b="1" dirty="0"/>
          </a:p>
        </p:txBody>
      </p:sp>
    </p:spTree>
    <p:extLst>
      <p:ext uri="{BB962C8B-B14F-4D97-AF65-F5344CB8AC3E}">
        <p14:creationId xmlns:p14="http://schemas.microsoft.com/office/powerpoint/2010/main" val="3953736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219200"/>
            <a:ext cx="7848600" cy="5047536"/>
          </a:xfrm>
          <a:prstGeom prst="rect">
            <a:avLst/>
          </a:prstGeom>
        </p:spPr>
        <p:txBody>
          <a:bodyPr wrap="square" anchor="t">
            <a:spAutoFit/>
          </a:bodyPr>
          <a:lstStyle/>
          <a:p>
            <a:pPr algn="ctr"/>
            <a:r>
              <a:rPr lang="en-GB" sz="2800" b="1" cap="all" dirty="0"/>
              <a:t>LAW 12 – Fouls and Misconduct</a:t>
            </a:r>
            <a:endParaRPr lang="en-US" sz="2800" b="1" dirty="0"/>
          </a:p>
          <a:p>
            <a:pPr marL="342900" lvl="0" indent="-342900" fontAlgn="auto">
              <a:spcAft>
                <a:spcPts val="600"/>
              </a:spcAft>
              <a:buFont typeface="Arial" panose="020B0604020202020204" pitchFamily="34" charset="0"/>
              <a:buChar char="•"/>
            </a:pPr>
            <a:endParaRPr lang="en-US" sz="2400" dirty="0"/>
          </a:p>
          <a:p>
            <a:pPr marL="342900" lvl="0" indent="-342900" fontAlgn="auto">
              <a:spcAft>
                <a:spcPts val="600"/>
              </a:spcAft>
              <a:buFont typeface="Arial" panose="020B0604020202020204" pitchFamily="34" charset="0"/>
              <a:buChar char="•"/>
            </a:pPr>
            <a:r>
              <a:rPr lang="en-US" sz="2400" dirty="0"/>
              <a:t>Foul with contact is a direct FK</a:t>
            </a:r>
            <a:endParaRPr lang="en-US" sz="2400" b="1" dirty="0"/>
          </a:p>
          <a:p>
            <a:pPr marL="342900" lvl="0" indent="-342900" fontAlgn="auto">
              <a:spcAft>
                <a:spcPts val="600"/>
              </a:spcAft>
              <a:buFont typeface="Arial" panose="020B0604020202020204" pitchFamily="34" charset="0"/>
              <a:buChar char="•"/>
            </a:pPr>
            <a:r>
              <a:rPr lang="en-US" sz="2400" dirty="0"/>
              <a:t>Advantage for a RC – IFK if offender then gets involved in play </a:t>
            </a:r>
          </a:p>
          <a:p>
            <a:pPr marL="342900" lvl="0" indent="-342900" fontAlgn="auto">
              <a:spcAft>
                <a:spcPts val="600"/>
              </a:spcAft>
              <a:buFont typeface="Arial" panose="020B0604020202020204" pitchFamily="34" charset="0"/>
              <a:buChar char="•"/>
            </a:pPr>
            <a:r>
              <a:rPr lang="en-US" sz="2400" dirty="0"/>
              <a:t>Change of wording for</a:t>
            </a:r>
            <a:r>
              <a:rPr lang="en-US" sz="2400" dirty="0">
                <a:solidFill>
                  <a:srgbClr val="FF0000"/>
                </a:solidFill>
              </a:rPr>
              <a:t> handball </a:t>
            </a:r>
            <a:r>
              <a:rPr lang="en-US" sz="2400" dirty="0"/>
              <a:t>so not every handball is a YC</a:t>
            </a:r>
          </a:p>
          <a:p>
            <a:pPr marL="342900" lvl="0" indent="-342900" fontAlgn="auto">
              <a:spcAft>
                <a:spcPts val="600"/>
              </a:spcAft>
              <a:buFont typeface="Arial" panose="020B0604020202020204" pitchFamily="34" charset="0"/>
              <a:buChar char="•"/>
            </a:pPr>
            <a:r>
              <a:rPr lang="en-US" sz="2400" b="1" dirty="0"/>
              <a:t>Some DOGSO offenses in penalty area are punished with a </a:t>
            </a:r>
            <a:r>
              <a:rPr lang="en-US" sz="2400" b="1" dirty="0">
                <a:solidFill>
                  <a:schemeClr val="tx2"/>
                </a:solidFill>
              </a:rPr>
              <a:t>YC</a:t>
            </a:r>
          </a:p>
          <a:p>
            <a:pPr marL="342900" lvl="0" indent="-342900" fontAlgn="auto">
              <a:spcAft>
                <a:spcPts val="600"/>
              </a:spcAft>
              <a:buFont typeface="Arial" panose="020B0604020202020204" pitchFamily="34" charset="0"/>
              <a:buChar char="•"/>
            </a:pPr>
            <a:r>
              <a:rPr lang="en-US" sz="2400" dirty="0"/>
              <a:t>Attempted violent conduct is a RC, even if no contact</a:t>
            </a:r>
            <a:endParaRPr lang="en-US" sz="2400" b="1" dirty="0"/>
          </a:p>
          <a:p>
            <a:pPr marL="342900" lvl="0" indent="-342900" fontAlgn="auto">
              <a:spcAft>
                <a:spcPts val="600"/>
              </a:spcAft>
              <a:buFont typeface="Arial" panose="020B0604020202020204" pitchFamily="34" charset="0"/>
              <a:buChar char="•"/>
            </a:pPr>
            <a:r>
              <a:rPr lang="en-US" sz="2400" dirty="0"/>
              <a:t>Striking on head/face when not challenging an opponent is a RC (unless negligible)</a:t>
            </a:r>
            <a:endParaRPr lang="en-US" sz="2400" b="1" dirty="0"/>
          </a:p>
        </p:txBody>
      </p:sp>
    </p:spTree>
    <p:extLst>
      <p:ext uri="{BB962C8B-B14F-4D97-AF65-F5344CB8AC3E}">
        <p14:creationId xmlns:p14="http://schemas.microsoft.com/office/powerpoint/2010/main" val="167213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960" y="2590800"/>
            <a:ext cx="6629400" cy="3647152"/>
          </a:xfrm>
          <a:prstGeom prst="rect">
            <a:avLst/>
          </a:prstGeom>
        </p:spPr>
        <p:txBody>
          <a:bodyPr wrap="square">
            <a:spAutoFit/>
          </a:bodyPr>
          <a:lstStyle/>
          <a:p>
            <a:pPr marL="342900" lvl="0" indent="-342900" fontAlgn="auto">
              <a:spcAft>
                <a:spcPts val="600"/>
              </a:spcAft>
              <a:buFont typeface="Arial" panose="020B0604020202020204" pitchFamily="34" charset="0"/>
              <a:buChar char="•"/>
            </a:pPr>
            <a:r>
              <a:rPr lang="en-US" sz="2400" b="1" dirty="0"/>
              <a:t>Impeding with contact is a DFK – (</a:t>
            </a:r>
            <a:r>
              <a:rPr lang="en-US" sz="2400" dirty="0"/>
              <a:t>there are now 11 DFK restarts, this is #11)</a:t>
            </a:r>
            <a:endParaRPr lang="en-US" sz="2400" b="1" dirty="0"/>
          </a:p>
          <a:p>
            <a:pPr marL="342900" lvl="0" indent="-342900" fontAlgn="auto">
              <a:spcAft>
                <a:spcPts val="600"/>
              </a:spcAft>
              <a:buFont typeface="Arial" panose="020B0604020202020204" pitchFamily="34" charset="0"/>
              <a:buChar char="•"/>
            </a:pPr>
            <a:r>
              <a:rPr lang="en-US" sz="2400" b="1" dirty="0"/>
              <a:t>Offence against substitutes, team officials, match officials etc. is now a direct FK or Penalty Kick</a:t>
            </a:r>
          </a:p>
          <a:p>
            <a:pPr marL="342900" lvl="0" indent="-342900" fontAlgn="auto">
              <a:spcAft>
                <a:spcPts val="600"/>
              </a:spcAft>
              <a:buFont typeface="Arial" panose="020B0604020202020204" pitchFamily="34" charset="0"/>
              <a:buChar char="•"/>
            </a:pPr>
            <a:r>
              <a:rPr lang="en-US" sz="2400" b="1" dirty="0"/>
              <a:t>Foul off the field (as part of play) penalized with a DFK on boundary line (PK in own penalty area)</a:t>
            </a:r>
          </a:p>
          <a:p>
            <a:pPr marL="342900" lvl="0" indent="-342900" fontAlgn="auto">
              <a:spcAft>
                <a:spcPts val="600"/>
              </a:spcAft>
              <a:buFont typeface="Arial" panose="020B0604020202020204" pitchFamily="34" charset="0"/>
              <a:buChar char="•"/>
            </a:pPr>
            <a:endParaRPr lang="en-US" sz="2400" dirty="0"/>
          </a:p>
        </p:txBody>
      </p:sp>
      <p:sp>
        <p:nvSpPr>
          <p:cNvPr id="3" name="Rectangle 2"/>
          <p:cNvSpPr/>
          <p:nvPr/>
        </p:nvSpPr>
        <p:spPr>
          <a:xfrm>
            <a:off x="1417960" y="1752600"/>
            <a:ext cx="5908798" cy="523220"/>
          </a:xfrm>
          <a:prstGeom prst="rect">
            <a:avLst/>
          </a:prstGeom>
        </p:spPr>
        <p:txBody>
          <a:bodyPr wrap="none">
            <a:spAutoFit/>
          </a:bodyPr>
          <a:lstStyle/>
          <a:p>
            <a:pPr algn="ctr"/>
            <a:r>
              <a:rPr lang="en-GB" sz="2800" b="1" cap="all" dirty="0"/>
              <a:t>LAW 12 – Fouls and Misconduct</a:t>
            </a:r>
            <a:endParaRPr lang="en-US" sz="2800" b="1" dirty="0"/>
          </a:p>
        </p:txBody>
      </p:sp>
    </p:spTree>
    <p:extLst>
      <p:ext uri="{BB962C8B-B14F-4D97-AF65-F5344CB8AC3E}">
        <p14:creationId xmlns:p14="http://schemas.microsoft.com/office/powerpoint/2010/main" val="3312884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219200"/>
            <a:ext cx="7692887" cy="5170646"/>
          </a:xfrm>
          <a:prstGeom prst="rect">
            <a:avLst/>
          </a:prstGeom>
        </p:spPr>
        <p:txBody>
          <a:bodyPr wrap="square" anchor="t">
            <a:spAutoFit/>
          </a:bodyPr>
          <a:lstStyle/>
          <a:p>
            <a:pPr algn="ctr"/>
            <a:r>
              <a:rPr lang="en-GB" sz="2800" b="1" dirty="0"/>
              <a:t>12.16 – Fouls off the field of play</a:t>
            </a:r>
            <a:r>
              <a:rPr lang="en-GB" sz="2800" dirty="0"/>
              <a:t> </a:t>
            </a:r>
            <a:endParaRPr lang="en-US" sz="2800" dirty="0"/>
          </a:p>
          <a:p>
            <a:r>
              <a:rPr lang="en-GB" sz="2400" u="sng" dirty="0"/>
              <a:t>New text</a:t>
            </a:r>
            <a:endParaRPr lang="en-US" sz="2400" dirty="0"/>
          </a:p>
          <a:p>
            <a:pPr algn="ctr"/>
            <a:r>
              <a:rPr lang="en-GB" sz="2400" i="1" u="sng" dirty="0"/>
              <a:t>However, if a player leaves the field of play as part of play and commits an offence against another player, play is restarted with a free kick taken on the boundary line nearest to where the offence occurred; for direct free kick offences </a:t>
            </a:r>
            <a:r>
              <a:rPr lang="en-US" sz="2400" i="1" u="sng" dirty="0"/>
              <a:t>a penalty kick is awarded if this is within the offender’s penalty area.</a:t>
            </a:r>
            <a:endParaRPr lang="en-US" sz="2400" i="1" dirty="0"/>
          </a:p>
          <a:p>
            <a:endParaRPr lang="en-US" dirty="0">
              <a:solidFill>
                <a:srgbClr val="000000"/>
              </a:solidFill>
            </a:endParaRPr>
          </a:p>
          <a:p>
            <a:pPr algn="ctr"/>
            <a:r>
              <a:rPr lang="en-GB" sz="2000" u="sng" dirty="0">
                <a:solidFill>
                  <a:srgbClr val="FF0000"/>
                </a:solidFill>
              </a:rPr>
              <a:t>IFAB Explanation</a:t>
            </a:r>
            <a:endParaRPr lang="en-US" sz="2000" dirty="0">
              <a:solidFill>
                <a:srgbClr val="FF0000"/>
              </a:solidFill>
            </a:endParaRPr>
          </a:p>
          <a:p>
            <a:pPr algn="ctr"/>
            <a:r>
              <a:rPr lang="en-GB" sz="2000" dirty="0"/>
              <a:t>Law is changed as football would expect that if 2 players leave the field as part of normal action and one fouls the other off the field, a free kick should be awarded. No one would understand if the referee gave a RC/YC and restarted with a dropped ball (or IDFK). The FK is awarded on the touchline/goal line nearest to where the foul occurred; if this is in the offender’s penalty area a penalty is awarded.</a:t>
            </a:r>
            <a:endParaRPr lang="en-US" sz="2000" dirty="0"/>
          </a:p>
        </p:txBody>
      </p:sp>
    </p:spTree>
    <p:extLst>
      <p:ext uri="{BB962C8B-B14F-4D97-AF65-F5344CB8AC3E}">
        <p14:creationId xmlns:p14="http://schemas.microsoft.com/office/powerpoint/2010/main" val="3693952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7704667" cy="1981200"/>
          </a:xfrm>
        </p:spPr>
        <p:txBody>
          <a:bodyPr>
            <a:normAutofit fontScale="90000"/>
          </a:bodyPr>
          <a:lstStyle/>
          <a:p>
            <a:r>
              <a:rPr lang="en-US" sz="2800" b="1" dirty="0"/>
              <a:t>Denial of </a:t>
            </a:r>
            <a:r>
              <a:rPr lang="en-US" b="1" dirty="0"/>
              <a:t>DOGSO </a:t>
            </a:r>
            <a:r>
              <a:rPr lang="en-US" sz="2800" b="1" dirty="0"/>
              <a:t>in the penalty area</a:t>
            </a:r>
            <a:br>
              <a:rPr lang="en-US" sz="2800" b="1" dirty="0"/>
            </a:br>
            <a:r>
              <a:rPr lang="en-US" sz="1300" b="1" dirty="0"/>
              <a:t>Where a player denies the opposing team a goal or an obvious goal-scoring opportunity by a deliberate handball offense the player is sent off where the offence occurs. Where a player commits an offence against an opponent within their own penalty area which denies an obvious goal scoring opportunity, and the referee awards a PK, the offending player is cautioned unless…..</a:t>
            </a:r>
            <a:br>
              <a:rPr lang="en-US" b="1" dirty="0"/>
            </a:br>
            <a:endParaRPr lang="en-US" b="1" dirty="0"/>
          </a:p>
        </p:txBody>
      </p:sp>
      <p:sp>
        <p:nvSpPr>
          <p:cNvPr id="3" name="Content Placeholder 2"/>
          <p:cNvSpPr>
            <a:spLocks noGrp="1"/>
          </p:cNvSpPr>
          <p:nvPr>
            <p:ph idx="1"/>
          </p:nvPr>
        </p:nvSpPr>
        <p:spPr/>
        <p:txBody>
          <a:bodyPr/>
          <a:lstStyle/>
          <a:p>
            <a:r>
              <a:rPr lang="en-US" dirty="0"/>
              <a:t>The offense is holding, pulling or pushing</a:t>
            </a:r>
          </a:p>
          <a:p>
            <a:r>
              <a:rPr lang="en-US" dirty="0"/>
              <a:t>NO attempt to play the ball or no possibility for player making the challenge to play the ball</a:t>
            </a:r>
          </a:p>
          <a:p>
            <a:r>
              <a:rPr lang="en-US" dirty="0"/>
              <a:t>The offense is one which is punishable by a red card (e.g. serious foul play, violent conduct).</a:t>
            </a:r>
          </a:p>
          <a:p>
            <a:r>
              <a:rPr lang="en-US" u="sng" dirty="0">
                <a:solidFill>
                  <a:srgbClr val="FF0000"/>
                </a:solidFill>
              </a:rPr>
              <a:t>In the event of the above scenarios – a red card is issued and the player is sent off</a:t>
            </a:r>
          </a:p>
        </p:txBody>
      </p:sp>
    </p:spTree>
    <p:extLst>
      <p:ext uri="{BB962C8B-B14F-4D97-AF65-F5344CB8AC3E}">
        <p14:creationId xmlns:p14="http://schemas.microsoft.com/office/powerpoint/2010/main" val="229714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143000"/>
            <a:ext cx="8358808" cy="5386090"/>
          </a:xfrm>
          <a:prstGeom prst="rect">
            <a:avLst/>
          </a:prstGeom>
        </p:spPr>
        <p:txBody>
          <a:bodyPr wrap="square" anchor="t">
            <a:spAutoFit/>
          </a:bodyPr>
          <a:lstStyle/>
          <a:p>
            <a:pPr lvl="0" algn="ctr" fontAlgn="auto"/>
            <a:r>
              <a:rPr lang="en-US" sz="3200" b="1" dirty="0"/>
              <a:t>DOGSO in the Penalty Area</a:t>
            </a:r>
          </a:p>
          <a:p>
            <a:pPr lvl="0" algn="ctr" fontAlgn="auto"/>
            <a:r>
              <a:rPr lang="en-US" sz="3200" b="1" dirty="0">
                <a:solidFill>
                  <a:srgbClr val="FF0000"/>
                </a:solidFill>
              </a:rPr>
              <a:t>IFAB Explanation</a:t>
            </a:r>
          </a:p>
          <a:p>
            <a:pPr lvl="0" algn="ctr" fontAlgn="auto"/>
            <a:endParaRPr lang="en-US" sz="2800" b="1" dirty="0"/>
          </a:p>
          <a:p>
            <a:pPr algn="ctr"/>
            <a:r>
              <a:rPr lang="en-GB" sz="2800" dirty="0"/>
              <a:t>“</a:t>
            </a:r>
            <a:r>
              <a:rPr lang="en-GB" sz="2800" i="1" dirty="0"/>
              <a:t>When a DOGSO offense is committed by a defender in the penalty area, the penalty kick effectively restores the goal-scoring opportunity so the punishment for the player should be less strong (a YC) than when the offense is committed outside the penalty area. However, where the offense is handball or clearly not a genuine attempt to play or challenge for the ball (as defined in the wording) the player will be sent off.”</a:t>
            </a:r>
            <a:endParaRPr lang="en-US" sz="2800" i="1" dirty="0"/>
          </a:p>
          <a:p>
            <a:pPr lvl="0" algn="ctr" fontAlgn="auto"/>
            <a:endParaRPr lang="en-US" sz="2800" b="1" dirty="0"/>
          </a:p>
        </p:txBody>
      </p:sp>
    </p:spTree>
    <p:extLst>
      <p:ext uri="{BB962C8B-B14F-4D97-AF65-F5344CB8AC3E}">
        <p14:creationId xmlns:p14="http://schemas.microsoft.com/office/powerpoint/2010/main" val="222445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066800"/>
            <a:ext cx="6172199" cy="5324535"/>
          </a:xfrm>
          <a:prstGeom prst="rect">
            <a:avLst/>
          </a:prstGeom>
        </p:spPr>
        <p:txBody>
          <a:bodyPr wrap="square">
            <a:spAutoFit/>
          </a:bodyPr>
          <a:lstStyle/>
          <a:p>
            <a:pPr algn="ctr" fontAlgn="ctr"/>
            <a:r>
              <a:rPr lang="en-GB" sz="2800" b="1" cap="all" dirty="0"/>
              <a:t>LAW 1 – The Field of Play</a:t>
            </a:r>
            <a:endParaRPr lang="en-US" sz="2800" dirty="0"/>
          </a:p>
          <a:p>
            <a:pPr marL="285750" lvl="0" indent="-285750" fontAlgn="auto">
              <a:buFont typeface="Arial" panose="020B0604020202020204" pitchFamily="34" charset="0"/>
              <a:buChar char="•"/>
            </a:pPr>
            <a:r>
              <a:rPr lang="en-US" sz="2400" dirty="0"/>
              <a:t>Artificial and natural surfaces may not be combined on the field</a:t>
            </a:r>
          </a:p>
          <a:p>
            <a:pPr lvl="0" fontAlgn="auto"/>
            <a:endParaRPr lang="en-US" sz="2400" b="1" dirty="0"/>
          </a:p>
          <a:p>
            <a:pPr marL="285750" lvl="0" indent="-285750" fontAlgn="auto">
              <a:buFont typeface="Arial" panose="020B0604020202020204" pitchFamily="34" charset="0"/>
              <a:buChar char="•"/>
            </a:pPr>
            <a:r>
              <a:rPr lang="en-US" sz="2400" dirty="0"/>
              <a:t>Competitions may determine field size for their competitions (within Law 1 parameters) </a:t>
            </a:r>
          </a:p>
          <a:p>
            <a:pPr lvl="0" fontAlgn="auto"/>
            <a:endParaRPr lang="en-US" sz="2400" b="1" dirty="0"/>
          </a:p>
          <a:p>
            <a:pPr marL="285750" lvl="0" indent="-285750" fontAlgn="auto">
              <a:buFont typeface="Arial" panose="020B0604020202020204" pitchFamily="34" charset="0"/>
              <a:buChar char="•"/>
            </a:pPr>
            <a:r>
              <a:rPr lang="en-US" sz="2400" dirty="0"/>
              <a:t>All commercial advertising on the ground must be at least 1m (1yd) from boundary lines</a:t>
            </a:r>
          </a:p>
          <a:p>
            <a:pPr lvl="0" fontAlgn="auto"/>
            <a:endParaRPr lang="en-US" sz="2400" b="1" dirty="0"/>
          </a:p>
          <a:p>
            <a:pPr marL="285750" lvl="0" indent="-285750" fontAlgn="auto">
              <a:buFont typeface="Arial" panose="020B0604020202020204" pitchFamily="34" charset="0"/>
              <a:buChar char="•"/>
            </a:pPr>
            <a:r>
              <a:rPr lang="en-US" sz="2400" b="1" dirty="0"/>
              <a:t>Logos/emblems of FAs, competitions etc. allowed on corner flags (no advertising)</a:t>
            </a:r>
          </a:p>
          <a:p>
            <a:pPr lvl="0" fontAlgn="auto"/>
            <a:endParaRPr lang="en-US" sz="2400" b="1" dirty="0"/>
          </a:p>
        </p:txBody>
      </p:sp>
    </p:spTree>
    <p:extLst>
      <p:ext uri="{BB962C8B-B14F-4D97-AF65-F5344CB8AC3E}">
        <p14:creationId xmlns:p14="http://schemas.microsoft.com/office/powerpoint/2010/main" val="1393051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600200"/>
            <a:ext cx="7543800" cy="3847207"/>
          </a:xfrm>
          <a:prstGeom prst="rect">
            <a:avLst/>
          </a:prstGeom>
        </p:spPr>
        <p:txBody>
          <a:bodyPr wrap="square">
            <a:spAutoFit/>
          </a:bodyPr>
          <a:lstStyle/>
          <a:p>
            <a:pPr algn="ctr"/>
            <a:r>
              <a:rPr lang="en-GB" sz="2800" b="1" cap="all" dirty="0"/>
              <a:t>LAW 13 – Free kicks</a:t>
            </a:r>
            <a:endParaRPr lang="en-US" sz="2800" b="1" dirty="0"/>
          </a:p>
          <a:p>
            <a:pPr lvl="0" fontAlgn="auto"/>
            <a:endParaRPr lang="en-US" sz="2400" dirty="0"/>
          </a:p>
          <a:p>
            <a:pPr marL="342900" lvl="0" indent="-342900" fontAlgn="auto">
              <a:buFont typeface="Arial" panose="020B0604020202020204" pitchFamily="34" charset="0"/>
              <a:buChar char="•"/>
            </a:pPr>
            <a:r>
              <a:rPr lang="en-US" sz="2400" dirty="0"/>
              <a:t>Difference between ‘intercepting’ a FK and ‘stopping’ or ‘deliberately preventing’ the ball after FK has been taken</a:t>
            </a:r>
          </a:p>
          <a:p>
            <a:pPr marL="342900" lvl="0" indent="-342900" fontAlgn="auto">
              <a:buFont typeface="Arial" panose="020B0604020202020204" pitchFamily="34" charset="0"/>
              <a:buChar char="•"/>
            </a:pPr>
            <a:r>
              <a:rPr lang="en-US" sz="2400" dirty="0"/>
              <a:t>Ball is in play when it is kicked and </a:t>
            </a:r>
            <a:r>
              <a:rPr lang="en-US" sz="2400" u="sng" dirty="0"/>
              <a:t>clearly moves</a:t>
            </a:r>
          </a:p>
          <a:p>
            <a:r>
              <a:rPr lang="en-US" sz="2400" dirty="0"/>
              <a:t> </a:t>
            </a:r>
            <a:endParaRPr lang="en-US" sz="2400" b="1" dirty="0"/>
          </a:p>
          <a:p>
            <a:pPr marL="342900" lvl="0" indent="-342900" fontAlgn="auto">
              <a:buFont typeface="Arial" panose="020B0604020202020204" pitchFamily="34" charset="0"/>
              <a:buChar char="•"/>
            </a:pPr>
            <a:endParaRPr lang="en-US" sz="2400" dirty="0"/>
          </a:p>
          <a:p>
            <a:pPr lvl="0" fontAlgn="auto"/>
            <a:endParaRPr lang="en-US" sz="2400" dirty="0"/>
          </a:p>
          <a:p>
            <a:pPr lvl="0" fontAlgn="auto"/>
            <a:endParaRPr lang="en-US" sz="2400" b="1" dirty="0"/>
          </a:p>
        </p:txBody>
      </p:sp>
    </p:spTree>
    <p:extLst>
      <p:ext uri="{BB962C8B-B14F-4D97-AF65-F5344CB8AC3E}">
        <p14:creationId xmlns:p14="http://schemas.microsoft.com/office/powerpoint/2010/main" val="2096429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676400"/>
            <a:ext cx="7315200" cy="3108543"/>
          </a:xfrm>
          <a:prstGeom prst="rect">
            <a:avLst/>
          </a:prstGeom>
        </p:spPr>
        <p:txBody>
          <a:bodyPr wrap="square" anchor="t">
            <a:spAutoFit/>
          </a:bodyPr>
          <a:lstStyle/>
          <a:p>
            <a:pPr algn="ctr"/>
            <a:r>
              <a:rPr lang="en-GB" sz="2800" b="1" cap="all" dirty="0"/>
              <a:t>LAW 14 – The Penalty Kick</a:t>
            </a:r>
          </a:p>
          <a:p>
            <a:pPr algn="ctr"/>
            <a:endParaRPr lang="en-US" sz="2400" b="1" dirty="0"/>
          </a:p>
          <a:p>
            <a:pPr marL="342900" lvl="0" indent="-342900" fontAlgn="auto">
              <a:buFont typeface="Arial" panose="020B0604020202020204" pitchFamily="34" charset="0"/>
              <a:buChar char="•"/>
            </a:pPr>
            <a:r>
              <a:rPr lang="en-US" sz="2400" dirty="0"/>
              <a:t>IFK + YC if wrong player deliberately takes the penalty</a:t>
            </a:r>
          </a:p>
          <a:p>
            <a:pPr marL="342900" lvl="0" indent="-342900" fontAlgn="auto">
              <a:buFont typeface="Arial" panose="020B0604020202020204" pitchFamily="34" charset="0"/>
              <a:buChar char="•"/>
            </a:pPr>
            <a:r>
              <a:rPr lang="en-US" sz="2400" dirty="0"/>
              <a:t>IFK if ball is kicked backwards</a:t>
            </a:r>
          </a:p>
          <a:p>
            <a:pPr marL="342900" indent="-342900">
              <a:buFont typeface="Arial" panose="020B0604020202020204" pitchFamily="34" charset="0"/>
              <a:buChar char="•"/>
            </a:pPr>
            <a:r>
              <a:rPr lang="en-US" sz="2400" dirty="0"/>
              <a:t>If ‘illegal’ feinting occurs it is always an indirect FK (and YC)</a:t>
            </a:r>
          </a:p>
          <a:p>
            <a:pPr marL="342900" indent="-342900">
              <a:buFont typeface="Arial" panose="020B0604020202020204" pitchFamily="34" charset="0"/>
              <a:buChar char="•"/>
            </a:pPr>
            <a:r>
              <a:rPr lang="en-US" sz="2400" dirty="0"/>
              <a:t>If the goalkeeper infringes and the PK is missed, the kick is retaken and the goalkeeper receives a caution</a:t>
            </a:r>
          </a:p>
        </p:txBody>
      </p:sp>
    </p:spTree>
    <p:extLst>
      <p:ext uri="{BB962C8B-B14F-4D97-AF65-F5344CB8AC3E}">
        <p14:creationId xmlns:p14="http://schemas.microsoft.com/office/powerpoint/2010/main" val="2137659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447800"/>
            <a:ext cx="7924800" cy="5078313"/>
          </a:xfrm>
          <a:prstGeom prst="rect">
            <a:avLst/>
          </a:prstGeom>
        </p:spPr>
        <p:txBody>
          <a:bodyPr wrap="square">
            <a:spAutoFit/>
          </a:bodyPr>
          <a:lstStyle/>
          <a:p>
            <a:pPr algn="ctr"/>
            <a:r>
              <a:rPr lang="en-GB" sz="2800" b="1" cap="all" dirty="0"/>
              <a:t>LAW 15 – The THROW-IN</a:t>
            </a:r>
            <a:endParaRPr lang="en-US" sz="2800" b="1" dirty="0"/>
          </a:p>
          <a:p>
            <a:pPr marL="342900" lvl="0" indent="-342900" fontAlgn="auto">
              <a:buFont typeface="Arial" panose="020B0604020202020204" pitchFamily="34" charset="0"/>
              <a:buChar char="•"/>
            </a:pPr>
            <a:r>
              <a:rPr lang="en-US" sz="2400" dirty="0"/>
              <a:t>New wording makes it clear that ball must be</a:t>
            </a:r>
            <a:r>
              <a:rPr lang="en-US" sz="2400" b="1" u="sng" dirty="0"/>
              <a:t> thrown </a:t>
            </a:r>
            <a:r>
              <a:rPr lang="en-US" sz="2400" dirty="0"/>
              <a:t>with both hands</a:t>
            </a:r>
            <a:endParaRPr lang="en-US" sz="2400" b="1" dirty="0"/>
          </a:p>
          <a:p>
            <a:r>
              <a:rPr lang="en-GB" sz="2400" b="1" cap="all" dirty="0"/>
              <a:t> </a:t>
            </a:r>
            <a:endParaRPr lang="en-US" sz="2400" b="1" dirty="0"/>
          </a:p>
          <a:p>
            <a:pPr algn="ctr"/>
            <a:r>
              <a:rPr lang="en-GB" sz="2800" b="1" cap="all" dirty="0"/>
              <a:t>LAW 16– The Goal Kick </a:t>
            </a:r>
            <a:r>
              <a:rPr lang="en-GB" sz="2400" b="1" cap="all" dirty="0"/>
              <a:t> </a:t>
            </a:r>
            <a:endParaRPr lang="en-US" sz="2400" b="1" dirty="0"/>
          </a:p>
          <a:p>
            <a:pPr marL="342900" lvl="0" indent="-342900" fontAlgn="auto">
              <a:buFont typeface="Arial" panose="020B0604020202020204" pitchFamily="34" charset="0"/>
              <a:buChar char="•"/>
            </a:pPr>
            <a:r>
              <a:rPr lang="en-US" sz="2400" dirty="0"/>
              <a:t>If GK kicked into own goal it is a corner kick to opponents</a:t>
            </a:r>
            <a:endParaRPr lang="en-US" sz="2400" b="1" dirty="0"/>
          </a:p>
          <a:p>
            <a:pPr marL="342900" lvl="0" indent="-342900" fontAlgn="auto">
              <a:buFont typeface="Arial" panose="020B0604020202020204" pitchFamily="34" charset="0"/>
              <a:buChar char="•"/>
            </a:pPr>
            <a:r>
              <a:rPr lang="en-US" sz="2400" dirty="0"/>
              <a:t>An opponent in the penalty area when the goal kick is taken can not play the ball first</a:t>
            </a:r>
            <a:endParaRPr lang="en-US" sz="2400" b="1" dirty="0"/>
          </a:p>
          <a:p>
            <a:r>
              <a:rPr lang="en-GB" sz="2400" b="1" cap="all" dirty="0"/>
              <a:t> </a:t>
            </a:r>
            <a:endParaRPr lang="en-US" sz="2400" b="1" dirty="0"/>
          </a:p>
          <a:p>
            <a:pPr algn="ctr"/>
            <a:r>
              <a:rPr lang="en-GB" sz="2800" b="1" cap="all" dirty="0"/>
              <a:t>LAW 17 – The CORNER KICK </a:t>
            </a:r>
            <a:endParaRPr lang="en-US" sz="2800" b="1" dirty="0"/>
          </a:p>
          <a:p>
            <a:pPr marL="342900" lvl="0" indent="-342900" fontAlgn="auto">
              <a:buFont typeface="Arial" panose="020B0604020202020204" pitchFamily="34" charset="0"/>
              <a:buChar char="•"/>
            </a:pPr>
            <a:endParaRPr lang="en-US" sz="2400" dirty="0"/>
          </a:p>
          <a:p>
            <a:pPr marL="342900" lvl="0" indent="-342900" fontAlgn="auto">
              <a:buFont typeface="Arial" panose="020B0604020202020204" pitchFamily="34" charset="0"/>
              <a:buChar char="•"/>
            </a:pPr>
            <a:r>
              <a:rPr lang="en-US" sz="2400" dirty="0"/>
              <a:t>If CK kicked into own goal it is a corner kick to opponents</a:t>
            </a:r>
            <a:endParaRPr lang="en-US" sz="2400" b="1" dirty="0"/>
          </a:p>
          <a:p>
            <a:pPr marL="342900" lvl="0" indent="-342900" fontAlgn="auto">
              <a:buFont typeface="Arial" panose="020B0604020202020204" pitchFamily="34" charset="0"/>
              <a:buChar char="•"/>
            </a:pPr>
            <a:endParaRPr lang="en-US" sz="2400" b="1" dirty="0"/>
          </a:p>
        </p:txBody>
      </p:sp>
    </p:spTree>
    <p:extLst>
      <p:ext uri="{BB962C8B-B14F-4D97-AF65-F5344CB8AC3E}">
        <p14:creationId xmlns:p14="http://schemas.microsoft.com/office/powerpoint/2010/main" val="692041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219200"/>
            <a:ext cx="8839200" cy="5509200"/>
          </a:xfrm>
          <a:prstGeom prst="rect">
            <a:avLst/>
          </a:prstGeom>
        </p:spPr>
        <p:txBody>
          <a:bodyPr wrap="square">
            <a:spAutoFit/>
          </a:bodyPr>
          <a:lstStyle/>
          <a:p>
            <a:pPr algn="ctr" fontAlgn="t"/>
            <a:r>
              <a:rPr lang="en-US" sz="2800" b="1" dirty="0"/>
              <a:t>2016/2017 Revisions of the Laws of the Game</a:t>
            </a:r>
          </a:p>
          <a:p>
            <a:pPr algn="ctr" fontAlgn="t"/>
            <a:r>
              <a:rPr lang="en-US" sz="2000" b="1" u="sng" dirty="0"/>
              <a:t>From U.S. Soccer Referee Department Update: April 20, 2016</a:t>
            </a:r>
          </a:p>
          <a:p>
            <a:pPr algn="ctr" fontAlgn="t"/>
            <a:endParaRPr lang="en-US" sz="2000" dirty="0"/>
          </a:p>
          <a:p>
            <a:pPr algn="ctr" fontAlgn="t"/>
            <a:r>
              <a:rPr lang="en-US" sz="2400" i="1" dirty="0"/>
              <a:t>“The 130</a:t>
            </a:r>
            <a:r>
              <a:rPr lang="en-US" sz="2400" i="1" baseline="30000" dirty="0"/>
              <a:t>th</a:t>
            </a:r>
            <a:r>
              <a:rPr lang="en-US" sz="2400" i="1" dirty="0"/>
              <a:t> AGM of The IFAB took place on March 5, 2016.  The AGM approved a comprehensive revision of the Laws of the Game.  The English version of the 2016/2017 LOTG, as well as a presentation explaining the changes can be found at </a:t>
            </a:r>
          </a:p>
          <a:p>
            <a:pPr algn="ctr" fontAlgn="t"/>
            <a:r>
              <a:rPr lang="en-US" sz="2400" dirty="0">
                <a:hlinkClick r:id="rId2"/>
              </a:rPr>
              <a:t>www.theifab.com</a:t>
            </a:r>
            <a:r>
              <a:rPr lang="en-US" sz="2400" dirty="0"/>
              <a:t>.</a:t>
            </a:r>
          </a:p>
          <a:p>
            <a:pPr algn="ctr" fontAlgn="t"/>
            <a:endParaRPr lang="en-US" sz="2400" dirty="0"/>
          </a:p>
          <a:p>
            <a:pPr algn="ctr" fontAlgn="t"/>
            <a:r>
              <a:rPr lang="en-US" sz="2800" i="1" dirty="0"/>
              <a:t>These new changes may be implemented within your states as of June 1, 2016; </a:t>
            </a:r>
            <a:r>
              <a:rPr lang="en-US" sz="2800" b="1" i="1" dirty="0"/>
              <a:t>provided they have been properly communicated to all of your states' membership, including all State Association Presidents, Executive Directors, and Directors of Coaching.”</a:t>
            </a:r>
          </a:p>
        </p:txBody>
      </p:sp>
    </p:spTree>
    <p:extLst>
      <p:ext uri="{BB962C8B-B14F-4D97-AF65-F5344CB8AC3E}">
        <p14:creationId xmlns:p14="http://schemas.microsoft.com/office/powerpoint/2010/main" val="3678928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43000"/>
            <a:ext cx="7239000" cy="1754326"/>
          </a:xfrm>
          <a:prstGeom prst="rect">
            <a:avLst/>
          </a:prstGeom>
        </p:spPr>
        <p:txBody>
          <a:bodyPr wrap="square" anchor="t">
            <a:spAutoFit/>
          </a:bodyPr>
          <a:lstStyle/>
          <a:p>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b="1"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For a more detailed description of the 2016-17 LOTG changes please</a:t>
            </a:r>
          </a:p>
          <a:p>
            <a:r>
              <a:rPr lang="en-US" b="1" dirty="0">
                <a:latin typeface="Calibri" panose="020F0502020204030204" pitchFamily="34" charset="0"/>
                <a:ea typeface="Calibri" panose="020F0502020204030204" pitchFamily="34" charset="0"/>
                <a:cs typeface="Times New Roman" panose="02020603050405020304" pitchFamily="18" charset="0"/>
              </a:rPr>
              <a:t>visit the IFAB website: </a:t>
            </a:r>
          </a:p>
          <a:p>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838200" y="2514600"/>
            <a:ext cx="8686800" cy="2585323"/>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rPr>
              <a:t>IFAB Summary of Law Changes</a:t>
            </a:r>
          </a:p>
          <a:p>
            <a:r>
              <a:rPr lang="en-US" u="sng" dirty="0">
                <a:solidFill>
                  <a:srgbClr val="0563C1"/>
                </a:solidFill>
                <a:latin typeface="Times New Roman" panose="02020603050405020304" pitchFamily="18" charset="0"/>
                <a:ea typeface="Calibri" panose="020F0502020204030204" pitchFamily="34" charset="0"/>
                <a:hlinkClick r:id="rId2"/>
              </a:rPr>
              <a:t>http://static-3eb8.kxcdn.com/assets/documents/IFAB_laws_of_the_game_changes.pdf</a:t>
            </a:r>
            <a:r>
              <a:rPr lang="en-US" dirty="0">
                <a:latin typeface="Times New Roman" panose="02020603050405020304" pitchFamily="18" charset="0"/>
                <a:ea typeface="Calibri" panose="020F0502020204030204" pitchFamily="34" charset="0"/>
              </a:rPr>
              <a:t>  </a:t>
            </a:r>
          </a:p>
          <a:p>
            <a:endParaRPr lang="en-US"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IFAB Practical Guidelines for Match Officials</a:t>
            </a:r>
          </a:p>
          <a:p>
            <a:r>
              <a:rPr lang="en-US" u="sng" dirty="0">
                <a:solidFill>
                  <a:srgbClr val="0563C1"/>
                </a:solidFill>
                <a:latin typeface="Times New Roman" panose="02020603050405020304" pitchFamily="18" charset="0"/>
                <a:ea typeface="Calibri" panose="020F0502020204030204" pitchFamily="34" charset="0"/>
                <a:hlinkClick r:id="rId3"/>
              </a:rPr>
              <a:t>http://static-3eb8.kxcdn.com/assets/documents/IFAB_laws_of_the_game_practical_guidelines.pdf</a:t>
            </a:r>
            <a:r>
              <a:rPr lang="en-US" dirty="0">
                <a:latin typeface="Times New Roman" panose="02020603050405020304" pitchFamily="18" charset="0"/>
                <a:ea typeface="Calibri" panose="020F0502020204030204" pitchFamily="34" charset="0"/>
              </a:rPr>
              <a:t>  </a:t>
            </a:r>
          </a:p>
          <a:p>
            <a:r>
              <a:rPr lang="en-US" dirty="0">
                <a:latin typeface="Times New Roman" panose="02020603050405020304" pitchFamily="18" charset="0"/>
                <a:ea typeface="Calibri" panose="020F0502020204030204" pitchFamily="34" charset="0"/>
              </a:rPr>
              <a:t> </a:t>
            </a:r>
          </a:p>
          <a:p>
            <a:r>
              <a:rPr lang="en-US" dirty="0">
                <a:latin typeface="Times New Roman" panose="02020603050405020304" pitchFamily="18" charset="0"/>
                <a:ea typeface="Calibri" panose="020F0502020204030204" pitchFamily="34" charset="0"/>
              </a:rPr>
              <a:t>IFAB Glossary</a:t>
            </a:r>
          </a:p>
          <a:p>
            <a:r>
              <a:rPr lang="en-US" u="sng" dirty="0">
                <a:solidFill>
                  <a:srgbClr val="0563C1"/>
                </a:solidFill>
                <a:latin typeface="Times New Roman" panose="02020603050405020304" pitchFamily="18" charset="0"/>
                <a:ea typeface="Calibri" panose="020F0502020204030204" pitchFamily="34" charset="0"/>
                <a:hlinkClick r:id="rId4"/>
              </a:rPr>
              <a:t>http://static-3eb8.kxcdn.com/assets/documents/IFAB_laws_of_the_game_glossary.pdf</a:t>
            </a:r>
            <a:r>
              <a:rPr lang="en-US" dirty="0">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273670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066800"/>
            <a:ext cx="7391400" cy="4893647"/>
          </a:xfrm>
          <a:prstGeom prst="rect">
            <a:avLst/>
          </a:prstGeom>
        </p:spPr>
        <p:txBody>
          <a:bodyPr wrap="square" anchor="t">
            <a:spAutoFit/>
          </a:bodyPr>
          <a:lstStyle/>
          <a:p>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IMPORTANT INFORMATION REGARDING HEADING THE BALL</a:t>
            </a:r>
            <a:endPar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en-US" b="1"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At the NTX AGM meeting July 9, 2016 it was voted and approved that;</a:t>
            </a:r>
          </a:p>
          <a:p>
            <a:endPar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n-US" sz="2000" b="1" u="sng"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RECREATIONAL U12 and below</a:t>
            </a:r>
            <a:r>
              <a:rPr lang="en-US" sz="2000" b="1"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r>
              <a:rPr lang="en-US" dirty="0">
                <a:latin typeface="Calibri" panose="020F0502020204030204" pitchFamily="34" charset="0"/>
                <a:ea typeface="Calibri" panose="020F0502020204030204" pitchFamily="34" charset="0"/>
                <a:cs typeface="Times New Roman" panose="02020603050405020304" pitchFamily="18" charset="0"/>
              </a:rPr>
              <a:t>No deliberate heading is allowed. If a player deliberately heads the ball, you are to blow the whistle, stop play and restart with an IFK. </a:t>
            </a:r>
          </a:p>
          <a:p>
            <a:r>
              <a:rPr lang="en-US" dirty="0">
                <a:latin typeface="Calibri" panose="020F0502020204030204" pitchFamily="34" charset="0"/>
                <a:ea typeface="Calibri" panose="020F0502020204030204" pitchFamily="34" charset="0"/>
                <a:cs typeface="Times New Roman" panose="02020603050405020304" pitchFamily="18" charset="0"/>
              </a:rPr>
              <a:t>The restart will be where the player deliberately headed the ball. </a:t>
            </a:r>
          </a:p>
          <a:p>
            <a:r>
              <a:rPr lang="en-US" dirty="0">
                <a:latin typeface="Calibri" panose="020F0502020204030204" pitchFamily="34" charset="0"/>
                <a:ea typeface="Calibri" panose="020F0502020204030204" pitchFamily="34" charset="0"/>
                <a:cs typeface="Times New Roman" panose="02020603050405020304" pitchFamily="18" charset="0"/>
              </a:rPr>
              <a:t>If it’s in the goal area, restart at the top of the goal area parallel to where the player was when he/she headed the ball. </a:t>
            </a:r>
            <a:r>
              <a:rPr lang="en-US"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is for U12 RECREATIONAL and below.</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sz="2000" b="1" u="sng"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COMPETITIVE U11 and below -</a:t>
            </a:r>
            <a:endParaRPr lang="en-US" sz="2000"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It’s STRONGLY recommended that heading is not allowed. </a:t>
            </a: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Competitive rules of competition are governed by League ROC. Check with your league.</a:t>
            </a:r>
          </a:p>
        </p:txBody>
      </p:sp>
    </p:spTree>
    <p:extLst>
      <p:ext uri="{BB962C8B-B14F-4D97-AF65-F5344CB8AC3E}">
        <p14:creationId xmlns:p14="http://schemas.microsoft.com/office/powerpoint/2010/main" val="668348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71601"/>
            <a:ext cx="7391400" cy="4524315"/>
          </a:xfrm>
          <a:prstGeom prst="rect">
            <a:avLst/>
          </a:prstGeom>
        </p:spPr>
        <p:txBody>
          <a:bodyPr wrap="square" anchor="t">
            <a:spAutoFit/>
          </a:bodyPr>
          <a:lstStyle/>
          <a:p>
            <a:r>
              <a:rPr lang="en-US" b="1" dirty="0">
                <a:latin typeface="Calibri" panose="020F0502020204030204" pitchFamily="34" charset="0"/>
                <a:ea typeface="Calibri" panose="020F0502020204030204" pitchFamily="34" charset="0"/>
                <a:cs typeface="Times New Roman" panose="02020603050405020304" pitchFamily="18" charset="0"/>
              </a:rPr>
              <a:t>The NTX SRC committee encourages all referees to attend their local training opportunities.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Take the 2016-17 LOTG Quiz – log onto </a:t>
            </a:r>
            <a:r>
              <a:rPr lang="en-US" b="1" dirty="0" err="1">
                <a:latin typeface="Calibri" panose="020F0502020204030204" pitchFamily="34" charset="0"/>
                <a:ea typeface="Calibri" panose="020F0502020204030204" pitchFamily="34" charset="0"/>
                <a:cs typeface="Times New Roman" panose="02020603050405020304" pitchFamily="18" charset="0"/>
              </a:rPr>
              <a:t>gameofficials</a:t>
            </a:r>
            <a:r>
              <a:rPr lang="en-US" b="1" dirty="0">
                <a:latin typeface="Calibri" panose="020F0502020204030204" pitchFamily="34" charset="0"/>
                <a:ea typeface="Calibri" panose="020F0502020204030204" pitchFamily="34" charset="0"/>
                <a:cs typeface="Times New Roman" panose="02020603050405020304" pitchFamily="18" charset="0"/>
              </a:rPr>
              <a:t>, click on courses, click on referee courses – Course #16861</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WE appreciate the 300+ referees that attended the All Referee clinics on July 16, 2016. The next one will be in November.</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With up to date information, you will be better equipped to referee.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Have a GREAT season.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Ann Hicks</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NTX SDI</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b="1" dirty="0">
                <a:latin typeface="Calibri" panose="020F0502020204030204" pitchFamily="34" charset="0"/>
                <a:ea typeface="Calibri" panose="020F0502020204030204" pitchFamily="34" charset="0"/>
                <a:cs typeface="Times New Roman" panose="02020603050405020304" pitchFamily="18" charset="0"/>
              </a:rPr>
              <a:t>Ahicks.ntx.sdi@gmail.com</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21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81200"/>
            <a:ext cx="7162800" cy="1077218"/>
          </a:xfrm>
          <a:prstGeom prst="rect">
            <a:avLst/>
          </a:prstGeom>
        </p:spPr>
        <p:txBody>
          <a:bodyPr wrap="square">
            <a:spAutoFit/>
          </a:bodyPr>
          <a:lstStyle/>
          <a:p>
            <a:pPr marL="285750" lvl="0" indent="-285750" fontAlgn="auto">
              <a:buFont typeface="Arial" panose="020B0604020202020204" pitchFamily="34" charset="0"/>
              <a:buChar char="•"/>
            </a:pPr>
            <a:endParaRPr lang="en-US" sz="3200" dirty="0"/>
          </a:p>
          <a:p>
            <a:pPr algn="ctr"/>
            <a:r>
              <a:rPr lang="en-GB" sz="3200" b="1" cap="all" dirty="0"/>
              <a:t>LAW 2 – The ball - </a:t>
            </a:r>
            <a:r>
              <a:rPr lang="en-US" sz="3200" dirty="0"/>
              <a:t>No Change</a:t>
            </a:r>
          </a:p>
        </p:txBody>
      </p:sp>
    </p:spTree>
    <p:extLst>
      <p:ext uri="{BB962C8B-B14F-4D97-AF65-F5344CB8AC3E}">
        <p14:creationId xmlns:p14="http://schemas.microsoft.com/office/powerpoint/2010/main" val="201631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066800"/>
            <a:ext cx="7772400" cy="4955203"/>
          </a:xfrm>
          <a:prstGeom prst="rect">
            <a:avLst/>
          </a:prstGeom>
        </p:spPr>
        <p:txBody>
          <a:bodyPr wrap="square">
            <a:spAutoFit/>
          </a:bodyPr>
          <a:lstStyle/>
          <a:p>
            <a:pPr algn="ctr" fontAlgn="ctr"/>
            <a:r>
              <a:rPr lang="en-GB" sz="2800" b="1" cap="all" dirty="0"/>
              <a:t>LAW 3 – The Players (new title)</a:t>
            </a:r>
            <a:endParaRPr lang="en-US" sz="2800" b="1" dirty="0"/>
          </a:p>
          <a:p>
            <a:pPr lvl="0" fontAlgn="auto"/>
            <a:r>
              <a:rPr lang="en-US" sz="2400" dirty="0"/>
              <a:t> </a:t>
            </a:r>
            <a:endParaRPr lang="en-US" sz="2400" b="1" dirty="0"/>
          </a:p>
          <a:p>
            <a:pPr lvl="0" fontAlgn="auto"/>
            <a:endParaRPr lang="en-US" sz="2400" dirty="0"/>
          </a:p>
          <a:p>
            <a:pPr lvl="0" fontAlgn="auto"/>
            <a:endParaRPr lang="en-US" sz="2400" b="1" dirty="0"/>
          </a:p>
          <a:p>
            <a:pPr marL="342900" lvl="0" indent="-342900" fontAlgn="auto">
              <a:buFont typeface="Arial" panose="020B0604020202020204" pitchFamily="34" charset="0"/>
              <a:buChar char="•"/>
            </a:pPr>
            <a:r>
              <a:rPr lang="en-US" sz="2400" b="1" dirty="0"/>
              <a:t>Clarifies situation when a player is sent off before/after kick-off</a:t>
            </a:r>
          </a:p>
          <a:p>
            <a:pPr marL="342900" lvl="0" indent="-342900" fontAlgn="auto">
              <a:buFont typeface="Arial" panose="020B0604020202020204" pitchFamily="34" charset="0"/>
              <a:buChar char="•"/>
            </a:pPr>
            <a:endParaRPr lang="en-US" sz="2400" b="1" dirty="0"/>
          </a:p>
          <a:p>
            <a:pPr marL="342900" lvl="0" indent="-342900" fontAlgn="auto">
              <a:buFont typeface="Arial" panose="020B0604020202020204" pitchFamily="34" charset="0"/>
              <a:buChar char="•"/>
            </a:pPr>
            <a:r>
              <a:rPr lang="en-US" sz="2400" b="1" dirty="0"/>
              <a:t>Direct FK (or PK) if a substitute/team official interferes with play </a:t>
            </a:r>
          </a:p>
          <a:p>
            <a:pPr lvl="0" fontAlgn="auto"/>
            <a:endParaRPr lang="en-US" sz="2400" b="1" dirty="0"/>
          </a:p>
          <a:p>
            <a:pPr marL="342900" lvl="0" indent="-342900" fontAlgn="auto">
              <a:buFont typeface="Arial" panose="020B0604020202020204" pitchFamily="34" charset="0"/>
              <a:buChar char="•"/>
            </a:pPr>
            <a:r>
              <a:rPr lang="en-US" sz="2400" b="1" dirty="0"/>
              <a:t>If something/someone (other than a player) touches a ball as it goes into the goal the referee can award the goal if the touch had no impact on the defenders</a:t>
            </a:r>
          </a:p>
        </p:txBody>
      </p:sp>
    </p:spTree>
    <p:extLst>
      <p:ext uri="{BB962C8B-B14F-4D97-AF65-F5344CB8AC3E}">
        <p14:creationId xmlns:p14="http://schemas.microsoft.com/office/powerpoint/2010/main" val="68408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364188"/>
            <a:ext cx="8000999" cy="5493812"/>
          </a:xfrm>
          <a:prstGeom prst="rect">
            <a:avLst/>
          </a:prstGeom>
        </p:spPr>
        <p:txBody>
          <a:bodyPr wrap="square">
            <a:spAutoFit/>
          </a:bodyPr>
          <a:lstStyle/>
          <a:p>
            <a:pPr algn="ctr">
              <a:lnSpc>
                <a:spcPct val="150000"/>
              </a:lnSpc>
            </a:pPr>
            <a:r>
              <a:rPr lang="en-GB" sz="2800" b="1" cap="all" dirty="0"/>
              <a:t>LAW 4 – The Players’ Equipment</a:t>
            </a:r>
            <a:endParaRPr lang="en-US" sz="2400" dirty="0"/>
          </a:p>
          <a:p>
            <a:pPr marL="342900" lvl="0" indent="-342900" fontAlgn="auto">
              <a:spcAft>
                <a:spcPts val="1200"/>
              </a:spcAft>
              <a:buFont typeface="Arial" panose="020B0604020202020204" pitchFamily="34" charset="0"/>
              <a:buChar char="•"/>
            </a:pPr>
            <a:r>
              <a:rPr lang="en-US" sz="2400" dirty="0"/>
              <a:t>Any tape or other material on/covering socks must be same color as the sock</a:t>
            </a:r>
            <a:endParaRPr lang="en-US" sz="2400" b="1" dirty="0"/>
          </a:p>
          <a:p>
            <a:pPr marL="342900" lvl="0" indent="-342900" fontAlgn="auto">
              <a:spcAft>
                <a:spcPts val="600"/>
              </a:spcAft>
              <a:buFont typeface="Arial" panose="020B0604020202020204" pitchFamily="34" charset="0"/>
              <a:buChar char="•"/>
            </a:pPr>
            <a:r>
              <a:rPr lang="en-US" sz="2400" dirty="0"/>
              <a:t>Player losing footwear/</a:t>
            </a:r>
            <a:r>
              <a:rPr lang="en-US" sz="2400" b="1" dirty="0" err="1"/>
              <a:t>shinguard</a:t>
            </a:r>
            <a:r>
              <a:rPr lang="en-US" sz="2400" b="1" dirty="0"/>
              <a:t> </a:t>
            </a:r>
            <a:r>
              <a:rPr lang="en-US" sz="2400" dirty="0"/>
              <a:t>accidentally can play on until next stoppage</a:t>
            </a:r>
            <a:endParaRPr lang="en-US" sz="2400" b="1" dirty="0"/>
          </a:p>
          <a:p>
            <a:pPr marL="342900" lvl="0" indent="-342900" fontAlgn="auto">
              <a:spcAft>
                <a:spcPts val="1200"/>
              </a:spcAft>
              <a:buFont typeface="Arial" panose="020B0604020202020204" pitchFamily="34" charset="0"/>
              <a:buChar char="•"/>
            </a:pPr>
            <a:r>
              <a:rPr lang="en-US" sz="2400" dirty="0"/>
              <a:t>Undershorts must be color of shorts or hem; team must all wear same color</a:t>
            </a:r>
            <a:endParaRPr lang="en-US" sz="2400" b="1" dirty="0"/>
          </a:p>
          <a:p>
            <a:pPr marL="342900" lvl="0" indent="-342900" fontAlgn="auto">
              <a:spcAft>
                <a:spcPts val="1200"/>
              </a:spcAft>
              <a:buFont typeface="Arial" panose="020B0604020202020204" pitchFamily="34" charset="0"/>
              <a:buChar char="•"/>
            </a:pPr>
            <a:r>
              <a:rPr lang="en-US" sz="2400" dirty="0"/>
              <a:t>Electronic communication with substitutes is forbidden </a:t>
            </a:r>
            <a:endParaRPr lang="en-US" sz="2400" b="1" dirty="0"/>
          </a:p>
          <a:p>
            <a:pPr marL="342900" lvl="0" indent="-342900" fontAlgn="auto">
              <a:spcAft>
                <a:spcPts val="1200"/>
              </a:spcAft>
              <a:buFont typeface="Arial" panose="020B0604020202020204" pitchFamily="34" charset="0"/>
              <a:buChar char="•"/>
            </a:pPr>
            <a:r>
              <a:rPr lang="en-US" sz="2400" b="1" u="sng" dirty="0">
                <a:solidFill>
                  <a:srgbClr val="FF0000"/>
                </a:solidFill>
              </a:rPr>
              <a:t>Player can return during play </a:t>
            </a:r>
            <a:r>
              <a:rPr lang="en-US" sz="2400" b="1" dirty="0"/>
              <a:t>after changing/correcting equipment, once equipment has been checked (by referee, fourth official or AR) and referee signals </a:t>
            </a:r>
          </a:p>
          <a:p>
            <a:pPr marL="342900" lvl="0" indent="-342900" fontAlgn="auto">
              <a:buFont typeface="Arial" panose="020B0604020202020204" pitchFamily="34" charset="0"/>
              <a:buChar char="•"/>
            </a:pPr>
            <a:endParaRPr lang="en-US" sz="2400" b="1" dirty="0"/>
          </a:p>
        </p:txBody>
      </p:sp>
    </p:spTree>
    <p:extLst>
      <p:ext uri="{BB962C8B-B14F-4D97-AF65-F5344CB8AC3E}">
        <p14:creationId xmlns:p14="http://schemas.microsoft.com/office/powerpoint/2010/main" val="35851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447800"/>
            <a:ext cx="8153400" cy="3970318"/>
          </a:xfrm>
          <a:prstGeom prst="rect">
            <a:avLst/>
          </a:prstGeom>
        </p:spPr>
        <p:txBody>
          <a:bodyPr wrap="square">
            <a:spAutoFit/>
          </a:bodyPr>
          <a:lstStyle/>
          <a:p>
            <a:pPr algn="ctr"/>
            <a:r>
              <a:rPr lang="en-GB" sz="2800" b="1" cap="all" dirty="0"/>
              <a:t>LAW 5 – The Referee</a:t>
            </a:r>
            <a:endParaRPr lang="en-US" sz="2800" dirty="0"/>
          </a:p>
          <a:p>
            <a:endParaRPr lang="en-GB" b="1" dirty="0"/>
          </a:p>
          <a:p>
            <a:pPr algn="ctr"/>
            <a:r>
              <a:rPr lang="en-GB" sz="2400" b="1" dirty="0"/>
              <a:t>5.1 - Decisions of the referee - opinion and discretion</a:t>
            </a:r>
            <a:r>
              <a:rPr lang="en-US" sz="2400" b="1" dirty="0"/>
              <a:t> </a:t>
            </a:r>
            <a:r>
              <a:rPr lang="en-GB" sz="2400" u="sng" dirty="0"/>
              <a:t>Additional text</a:t>
            </a:r>
          </a:p>
          <a:p>
            <a:endParaRPr lang="en-US" dirty="0"/>
          </a:p>
          <a:p>
            <a:pPr algn="ctr"/>
            <a:r>
              <a:rPr lang="en-GB" sz="2800" i="1" u="sng" dirty="0"/>
              <a:t>Decisions will be made to the best of the referee’s ability according to the Laws of the Game and the</a:t>
            </a:r>
            <a:r>
              <a:rPr lang="en-GB" sz="2800" i="1" u="sng" dirty="0">
                <a:solidFill>
                  <a:srgbClr val="FF0000"/>
                </a:solidFill>
              </a:rPr>
              <a:t> ‘spirit of the game</a:t>
            </a:r>
            <a:r>
              <a:rPr lang="en-GB" sz="2800" i="1" u="sng" dirty="0"/>
              <a:t>’ and will be based on the opinion of the referee who has the discretion to take appropriate action within the framework of the Laws of the Game. </a:t>
            </a:r>
            <a:endParaRPr lang="en-US" sz="2800" dirty="0"/>
          </a:p>
        </p:txBody>
      </p:sp>
    </p:spTree>
    <p:extLst>
      <p:ext uri="{BB962C8B-B14F-4D97-AF65-F5344CB8AC3E}">
        <p14:creationId xmlns:p14="http://schemas.microsoft.com/office/powerpoint/2010/main" val="381825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8229599" cy="5693866"/>
          </a:xfrm>
          <a:prstGeom prst="rect">
            <a:avLst/>
          </a:prstGeom>
        </p:spPr>
        <p:txBody>
          <a:bodyPr wrap="square">
            <a:spAutoFit/>
          </a:bodyPr>
          <a:lstStyle/>
          <a:p>
            <a:pPr algn="ctr">
              <a:spcAft>
                <a:spcPts val="600"/>
              </a:spcAft>
            </a:pPr>
            <a:r>
              <a:rPr lang="en-GB" sz="2800" b="1" cap="all" dirty="0"/>
              <a:t>LAW 5 – The Referee</a:t>
            </a:r>
            <a:endParaRPr lang="en-US" sz="2800" b="1" dirty="0"/>
          </a:p>
          <a:p>
            <a:pPr marL="342900" lvl="0" indent="-342900" fontAlgn="auto">
              <a:spcAft>
                <a:spcPts val="600"/>
              </a:spcAft>
              <a:buFont typeface="Arial" panose="020B0604020202020204" pitchFamily="34" charset="0"/>
              <a:buChar char="•"/>
            </a:pPr>
            <a:r>
              <a:rPr lang="en-US" sz="2400" dirty="0"/>
              <a:t>Decision can not be changed if play restarted or referee has left the field of play </a:t>
            </a:r>
            <a:endParaRPr lang="en-US" sz="2400" b="1" dirty="0"/>
          </a:p>
          <a:p>
            <a:pPr marL="342900" lvl="0" indent="-342900" fontAlgn="auto">
              <a:spcAft>
                <a:spcPts val="600"/>
              </a:spcAft>
              <a:buFont typeface="Arial" panose="020B0604020202020204" pitchFamily="34" charset="0"/>
              <a:buChar char="•"/>
            </a:pPr>
            <a:r>
              <a:rPr lang="en-US" sz="2400" b="1" dirty="0"/>
              <a:t>Referee can send a player off from </a:t>
            </a:r>
            <a:r>
              <a:rPr lang="en-US" sz="2400" b="1" u="sng" dirty="0"/>
              <a:t>pre-match pitch inspection onwards </a:t>
            </a:r>
            <a:r>
              <a:rPr lang="en-US" sz="2400" b="1" u="sng" dirty="0">
                <a:solidFill>
                  <a:srgbClr val="FF0000"/>
                </a:solidFill>
              </a:rPr>
              <a:t>(no card is shown if player is sent off prior to the kick off)</a:t>
            </a:r>
          </a:p>
          <a:p>
            <a:pPr marL="342900" lvl="0" indent="-342900" fontAlgn="auto">
              <a:spcAft>
                <a:spcPts val="600"/>
              </a:spcAft>
              <a:buFont typeface="Arial" panose="020B0604020202020204" pitchFamily="34" charset="0"/>
              <a:buChar char="•"/>
            </a:pPr>
            <a:r>
              <a:rPr lang="en-US" sz="2400" b="1" dirty="0"/>
              <a:t>Referee can only use RC + YC after entering the field at start of the match </a:t>
            </a:r>
            <a:r>
              <a:rPr lang="en-US" dirty="0"/>
              <a:t>(until after match has ended including halftime, extra time &amp; KFTPM)</a:t>
            </a:r>
          </a:p>
          <a:p>
            <a:pPr marL="342900" lvl="0" indent="-342900" fontAlgn="auto">
              <a:spcAft>
                <a:spcPts val="600"/>
              </a:spcAft>
              <a:buFont typeface="Arial" panose="020B0604020202020204" pitchFamily="34" charset="0"/>
              <a:buChar char="•"/>
            </a:pPr>
            <a:r>
              <a:rPr lang="en-GB" sz="2400" b="1" dirty="0"/>
              <a:t>Player injured by RC/YC foul can be quickly assessed/treated and stay on field</a:t>
            </a:r>
            <a:endParaRPr lang="en-US" sz="2400" b="1" dirty="0"/>
          </a:p>
          <a:p>
            <a:pPr marL="342900" lvl="0" indent="-342900" fontAlgn="auto">
              <a:spcAft>
                <a:spcPts val="600"/>
              </a:spcAft>
              <a:buFont typeface="Arial" panose="020B0604020202020204" pitchFamily="34" charset="0"/>
              <a:buChar char="•"/>
            </a:pPr>
            <a:r>
              <a:rPr lang="en-GB" sz="2400" dirty="0"/>
              <a:t>The equipment a referee can or may be allowed to use </a:t>
            </a:r>
            <a:r>
              <a:rPr lang="en-GB" dirty="0"/>
              <a:t>(fitness monitoring equipment allowed.)</a:t>
            </a:r>
            <a:r>
              <a:rPr lang="en-GB" sz="2400" dirty="0"/>
              <a:t> </a:t>
            </a:r>
            <a:endParaRPr lang="en-US" sz="2400" b="1" dirty="0"/>
          </a:p>
          <a:p>
            <a:pPr marL="342900" lvl="0" indent="-342900" fontAlgn="auto">
              <a:buFont typeface="Arial" panose="020B0604020202020204" pitchFamily="34" charset="0"/>
              <a:buChar char="•"/>
            </a:pPr>
            <a:endParaRPr lang="en-US" sz="2400" b="1" dirty="0"/>
          </a:p>
        </p:txBody>
      </p:sp>
    </p:spTree>
    <p:extLst>
      <p:ext uri="{BB962C8B-B14F-4D97-AF65-F5344CB8AC3E}">
        <p14:creationId xmlns:p14="http://schemas.microsoft.com/office/powerpoint/2010/main" val="73859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667000"/>
            <a:ext cx="8305799" cy="1384995"/>
          </a:xfrm>
          <a:prstGeom prst="rect">
            <a:avLst/>
          </a:prstGeom>
        </p:spPr>
        <p:txBody>
          <a:bodyPr wrap="square">
            <a:spAutoFit/>
          </a:bodyPr>
          <a:lstStyle/>
          <a:p>
            <a:pPr algn="ctr"/>
            <a:r>
              <a:rPr lang="en-GB" sz="2800" b="1" cap="all" dirty="0"/>
              <a:t>LAW 6 – THE OTHER MATCH OFFICIALS (New title)</a:t>
            </a:r>
            <a:endParaRPr lang="en-US" sz="2800" b="1" dirty="0"/>
          </a:p>
          <a:p>
            <a:pPr marL="342900" lvl="0" indent="-342900" fontAlgn="auto">
              <a:buFont typeface="Arial" panose="020B0604020202020204" pitchFamily="34" charset="0"/>
              <a:buChar char="•"/>
            </a:pPr>
            <a:endParaRPr lang="en-US" sz="2800" dirty="0"/>
          </a:p>
          <a:p>
            <a:pPr marL="342900" lvl="0" indent="-342900" fontAlgn="auto">
              <a:buFont typeface="Arial" panose="020B0604020202020204" pitchFamily="34" charset="0"/>
              <a:buChar char="•"/>
            </a:pPr>
            <a:endParaRPr lang="en-US" sz="2800" b="1" dirty="0"/>
          </a:p>
        </p:txBody>
      </p:sp>
    </p:spTree>
    <p:extLst>
      <p:ext uri="{BB962C8B-B14F-4D97-AF65-F5344CB8AC3E}">
        <p14:creationId xmlns:p14="http://schemas.microsoft.com/office/powerpoint/2010/main" val="137475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047220"/>
            <a:ext cx="8153400" cy="1354217"/>
          </a:xfrm>
          <a:prstGeom prst="rect">
            <a:avLst/>
          </a:prstGeom>
        </p:spPr>
        <p:txBody>
          <a:bodyPr wrap="square">
            <a:spAutoFit/>
          </a:bodyPr>
          <a:lstStyle/>
          <a:p>
            <a:pPr algn="ctr"/>
            <a:endParaRPr lang="en-US" sz="3200" b="1" cap="all" dirty="0"/>
          </a:p>
          <a:p>
            <a:pPr lvl="0" fontAlgn="auto"/>
            <a:endParaRPr lang="en-US" sz="3200" b="1" dirty="0">
              <a:solidFill>
                <a:srgbClr val="FF0000"/>
              </a:solidFill>
            </a:endParaRPr>
          </a:p>
          <a:p>
            <a:r>
              <a:rPr lang="en-US" dirty="0"/>
              <a:t> </a:t>
            </a:r>
            <a:endParaRPr lang="en-US" b="1" dirty="0"/>
          </a:p>
        </p:txBody>
      </p:sp>
      <p:sp>
        <p:nvSpPr>
          <p:cNvPr id="3" name="Rectangle 2"/>
          <p:cNvSpPr/>
          <p:nvPr/>
        </p:nvSpPr>
        <p:spPr>
          <a:xfrm>
            <a:off x="1295400" y="1524000"/>
            <a:ext cx="7239000" cy="2092881"/>
          </a:xfrm>
          <a:prstGeom prst="rect">
            <a:avLst/>
          </a:prstGeom>
        </p:spPr>
        <p:txBody>
          <a:bodyPr wrap="square" anchor="t">
            <a:spAutoFit/>
          </a:bodyPr>
          <a:lstStyle/>
          <a:p>
            <a:pPr algn="ctr"/>
            <a:r>
              <a:rPr lang="en-US" sz="2800" b="1" cap="all" dirty="0"/>
              <a:t>LAW 7 – The Duration of the Match</a:t>
            </a:r>
          </a:p>
          <a:p>
            <a:pPr algn="ctr"/>
            <a:endParaRPr lang="en-US" sz="2800" b="1" dirty="0"/>
          </a:p>
          <a:p>
            <a:pPr marL="342900" lvl="0" indent="-342900" fontAlgn="auto">
              <a:buFont typeface="Arial" panose="020B0604020202020204" pitchFamily="34" charset="0"/>
              <a:buChar char="•"/>
            </a:pPr>
            <a:r>
              <a:rPr lang="en-US" sz="2800" b="1" dirty="0"/>
              <a:t>More reasons for additional time </a:t>
            </a:r>
            <a:r>
              <a:rPr lang="en-US" sz="2800" b="1" dirty="0">
                <a:solidFill>
                  <a:srgbClr val="FF0000"/>
                </a:solidFill>
              </a:rPr>
              <a:t>(e.g. medical or water breaks)</a:t>
            </a:r>
          </a:p>
          <a:p>
            <a:r>
              <a:rPr lang="en-US" dirty="0"/>
              <a:t> </a:t>
            </a:r>
            <a:r>
              <a:rPr lang="en-US" b="1" dirty="0"/>
              <a:t>              </a:t>
            </a:r>
          </a:p>
        </p:txBody>
      </p:sp>
    </p:spTree>
    <p:extLst>
      <p:ext uri="{BB962C8B-B14F-4D97-AF65-F5344CB8AC3E}">
        <p14:creationId xmlns:p14="http://schemas.microsoft.com/office/powerpoint/2010/main" val="1389852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444</TotalTime>
  <Words>1421</Words>
  <Application>Microsoft Office PowerPoint</Application>
  <PresentationFormat>On-screen Show (4:3)</PresentationFormat>
  <Paragraphs>191</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Denial of DOGSO in the penalty area Where a player denies the opposing team a goal or an obvious goal-scoring opportunity by a deliberate handball offense the player is sent off where the offence occurs. Where a player commits an offence against an opponent within their own penalty area which denies an obvious goal scoring opportunity, and the referee awards a PK, the offending player is cautioned unless…..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Huey</dc:creator>
  <cp:lastModifiedBy>Ann Hicks</cp:lastModifiedBy>
  <cp:revision>67</cp:revision>
  <cp:lastPrinted>2016-04-26T19:50:57Z</cp:lastPrinted>
  <dcterms:created xsi:type="dcterms:W3CDTF">2016-04-26T17:07:54Z</dcterms:created>
  <dcterms:modified xsi:type="dcterms:W3CDTF">2016-07-28T14:32:57Z</dcterms:modified>
</cp:coreProperties>
</file>